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handoutMasterIdLst>
    <p:handoutMasterId r:id="rId20"/>
  </p:handoutMasterIdLst>
  <p:sldIdLst>
    <p:sldId id="256" r:id="rId6"/>
    <p:sldId id="271" r:id="rId7"/>
    <p:sldId id="262" r:id="rId8"/>
    <p:sldId id="263" r:id="rId9"/>
    <p:sldId id="275" r:id="rId10"/>
    <p:sldId id="268" r:id="rId11"/>
    <p:sldId id="265" r:id="rId12"/>
    <p:sldId id="264" r:id="rId13"/>
    <p:sldId id="272" r:id="rId14"/>
    <p:sldId id="267" r:id="rId15"/>
    <p:sldId id="274" r:id="rId16"/>
    <p:sldId id="273" r:id="rId17"/>
    <p:sldId id="266" r:id="rId18"/>
    <p:sldId id="260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85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2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viewProps" Target="view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0B46415-B0A2-4A11-8E1D-B70062F0BCD1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E7E35A0-44C2-414C-AF88-1ABAA2A3D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49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8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2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4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6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7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9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7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EEF0-11C0-794C-9742-A35E8F0C8606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C53-9755-0B42-B459-DA3007083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0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BEEF0-11C0-794C-9742-A35E8F0C8606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3C53-9755-0B42-B459-DA3007083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5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raduation@sccollege.edu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college.craniumcafe.com/graduationoffice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ccollege.edu/students/studentservices/counseling/SitePages/Connect-with-a-Counselor.aspx" TargetMode="External"/><Relationship Id="rId4" Type="http://schemas.openxmlformats.org/officeDocument/2006/relationships/hyperlink" Target="https://www.sac.edu/eSARS/eSARS_SCC/COUNSELINGDropIn/eSARS.asp?WCI=Init&amp;WCE=Setting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raduation@sccollege.edu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college.edu/graduation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college.edu/catalog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6375" y="2933700"/>
            <a:ext cx="6994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Verdana" charset="0"/>
                <a:ea typeface="Verdana" charset="0"/>
                <a:cs typeface="Verdana" charset="0"/>
              </a:rPr>
              <a:t>How to Complete a</a:t>
            </a:r>
          </a:p>
          <a:p>
            <a:pPr algn="ctr"/>
            <a:r>
              <a:rPr lang="en-US" sz="4800" b="1" dirty="0">
                <a:latin typeface="Verdana" charset="0"/>
                <a:ea typeface="Verdana" charset="0"/>
                <a:cs typeface="Verdana" charset="0"/>
              </a:rPr>
              <a:t>Graduation Petition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5277834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charset="0"/>
                <a:ea typeface="Verdana" charset="0"/>
                <a:cs typeface="Verdana" charset="0"/>
              </a:rPr>
              <a:t>Graduation Office</a:t>
            </a:r>
          </a:p>
          <a:p>
            <a:pPr algn="ctr"/>
            <a:r>
              <a:rPr lang="en-US" dirty="0">
                <a:latin typeface="Verdana" charset="0"/>
                <a:ea typeface="Verdana" charset="0"/>
                <a:cs typeface="Verdana" charset="0"/>
                <a:hlinkClick r:id="rId3"/>
              </a:rPr>
              <a:t>graduation@sccollege.edu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dirty="0">
                <a:latin typeface="Verdana" charset="0"/>
                <a:ea typeface="Verdana" charset="0"/>
                <a:cs typeface="Verdana" charset="0"/>
              </a:rPr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197557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D129B-5A20-475B-B184-53BD9B0BEBBE}"/>
              </a:ext>
            </a:extLst>
          </p:cNvPr>
          <p:cNvSpPr txBox="1"/>
          <p:nvPr/>
        </p:nvSpPr>
        <p:spPr>
          <a:xfrm>
            <a:off x="471340" y="395925"/>
            <a:ext cx="8210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Completing the form: MIDDLE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5423D8-E9CB-F97A-6ECC-5509C8383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4" y="1273842"/>
            <a:ext cx="8597673" cy="43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7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D129B-5A20-475B-B184-53BD9B0BEBBE}"/>
              </a:ext>
            </a:extLst>
          </p:cNvPr>
          <p:cNvSpPr txBox="1"/>
          <p:nvPr/>
        </p:nvSpPr>
        <p:spPr>
          <a:xfrm>
            <a:off x="471340" y="395925"/>
            <a:ext cx="82107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Completing the form: MIDDLE</a:t>
            </a:r>
          </a:p>
          <a:p>
            <a:pPr algn="ctr"/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LEFT SIDE – Certification Requirements / General Education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E262F-2FF6-4C7D-A12D-497682763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18" y="1565476"/>
            <a:ext cx="7924318" cy="3864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50097A-1719-4177-83D8-0F854F4D3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995" y="1565476"/>
            <a:ext cx="4658265" cy="4260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1D2160-F0D8-488E-AD41-A77646D52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177" y="1565476"/>
            <a:ext cx="4889395" cy="417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D129B-5A20-475B-B184-53BD9B0BEBBE}"/>
              </a:ext>
            </a:extLst>
          </p:cNvPr>
          <p:cNvSpPr txBox="1"/>
          <p:nvPr/>
        </p:nvSpPr>
        <p:spPr>
          <a:xfrm>
            <a:off x="471340" y="395925"/>
            <a:ext cx="82107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Completing the form: MIDDLE</a:t>
            </a:r>
          </a:p>
          <a:p>
            <a:pPr algn="ctr"/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RIGHT SIDE – Academic Program “Major”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DF9CC-C696-44A3-AFFE-CDC63AB45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9" y="1565476"/>
            <a:ext cx="8210748" cy="4252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7B47D8-D747-46B7-867A-7483F2BF6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857" y="2130724"/>
            <a:ext cx="6500260" cy="3058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74DA63-63A5-422F-9B6B-CBC4E61F0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943" y="1557861"/>
            <a:ext cx="6500259" cy="4303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5B0C6-4165-F3BB-35B8-2881E9327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455" y="1543118"/>
            <a:ext cx="7204514" cy="42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D129B-5A20-475B-B184-53BD9B0BEBBE}"/>
              </a:ext>
            </a:extLst>
          </p:cNvPr>
          <p:cNvSpPr txBox="1"/>
          <p:nvPr/>
        </p:nvSpPr>
        <p:spPr>
          <a:xfrm>
            <a:off x="235670" y="395925"/>
            <a:ext cx="86726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Completing the form: BOTTOM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05" y="1371138"/>
            <a:ext cx="6755390" cy="1580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AB60FB-6DAF-4E24-A3CB-5B97AB3CF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73" y="3150796"/>
            <a:ext cx="7298854" cy="24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" y="2266188"/>
            <a:ext cx="722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erdana" charset="0"/>
                <a:ea typeface="Verdana" charset="0"/>
                <a:cs typeface="Verdana" charset="0"/>
              </a:rPr>
              <a:t>Resources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" y="3227832"/>
            <a:ext cx="859536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Verdana" charset="0"/>
                <a:ea typeface="Verdana" charset="0"/>
                <a:cs typeface="Verdana" charset="0"/>
              </a:rPr>
              <a:t>Graduation Office, E-101</a:t>
            </a:r>
          </a:p>
          <a:p>
            <a:r>
              <a:rPr lang="en-US" sz="2000" dirty="0">
                <a:latin typeface="Verdana" charset="0"/>
                <a:ea typeface="Verdana" charset="0"/>
                <a:cs typeface="Verdana" charset="0"/>
              </a:rPr>
              <a:t>  </a:t>
            </a:r>
            <a:r>
              <a:rPr lang="en-US" sz="1900" dirty="0">
                <a:latin typeface="Verdana" charset="0"/>
                <a:ea typeface="Verdana" charset="0"/>
                <a:cs typeface="Verdana" charset="0"/>
              </a:rPr>
              <a:t>(714) 628–4852, </a:t>
            </a:r>
            <a:r>
              <a:rPr lang="en-US" sz="1900" dirty="0">
                <a:latin typeface="Verdana" charset="0"/>
                <a:ea typeface="Verdana" charset="0"/>
                <a:cs typeface="Verdana" charset="0"/>
                <a:hlinkClick r:id="rId3"/>
              </a:rPr>
              <a:t>Live-Chat</a:t>
            </a:r>
            <a:r>
              <a:rPr lang="en-US" sz="1900" dirty="0">
                <a:latin typeface="Verdana" charset="0"/>
                <a:ea typeface="Verdana" charset="0"/>
                <a:cs typeface="Verdana" charset="0"/>
              </a:rPr>
              <a:t>, graduation@sccollege.edu </a:t>
            </a:r>
          </a:p>
          <a:p>
            <a:endParaRPr lang="en-US" sz="25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500" dirty="0">
                <a:latin typeface="Verdana" charset="0"/>
                <a:ea typeface="Verdana" charset="0"/>
                <a:cs typeface="Verdana" charset="0"/>
              </a:rPr>
              <a:t>Counseling Office, D-106</a:t>
            </a:r>
          </a:p>
          <a:p>
            <a:r>
              <a:rPr lang="en-US" sz="2000" dirty="0">
                <a:latin typeface="Verdana" charset="0"/>
                <a:ea typeface="Verdana" charset="0"/>
                <a:cs typeface="Verdana" charset="0"/>
              </a:rPr>
              <a:t>  </a:t>
            </a:r>
            <a:r>
              <a:rPr lang="en-US" sz="1900" dirty="0">
                <a:latin typeface="Verdana" charset="0"/>
                <a:ea typeface="Verdana" charset="0"/>
                <a:cs typeface="Verdana" charset="0"/>
              </a:rPr>
              <a:t>(714) 628-4800, </a:t>
            </a:r>
            <a:r>
              <a:rPr lang="en-US" sz="1900" dirty="0">
                <a:latin typeface="Verdana" charset="0"/>
                <a:ea typeface="Verdana" charset="0"/>
                <a:cs typeface="Verdana" charset="0"/>
                <a:hlinkClick r:id="rId4"/>
              </a:rPr>
              <a:t>Live-Chat</a:t>
            </a:r>
            <a:r>
              <a:rPr lang="en-US" sz="19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en-US" sz="1900" dirty="0">
                <a:latin typeface="Verdana" charset="0"/>
                <a:ea typeface="Verdana" charset="0"/>
                <a:cs typeface="Verdana" charset="0"/>
                <a:hlinkClick r:id="rId5"/>
              </a:rPr>
              <a:t>Online Appt</a:t>
            </a:r>
            <a:r>
              <a:rPr lang="en-US" sz="1900" dirty="0">
                <a:latin typeface="Verdana" charset="0"/>
                <a:ea typeface="Verdana" charset="0"/>
                <a:cs typeface="Verdana" charset="0"/>
              </a:rPr>
              <a:t>, counseling@sccollege.edu</a:t>
            </a:r>
          </a:p>
          <a:p>
            <a:endParaRPr lang="en-US" sz="25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500" dirty="0">
                <a:latin typeface="Verdana" charset="0"/>
                <a:ea typeface="Verdana" charset="0"/>
                <a:cs typeface="Verdana" charset="0"/>
              </a:rPr>
              <a:t>Transfer Success Center, D-104</a:t>
            </a:r>
          </a:p>
          <a:p>
            <a:r>
              <a:rPr lang="en-US" sz="1900" dirty="0">
                <a:latin typeface="Verdana" charset="0"/>
                <a:ea typeface="Verdana" charset="0"/>
                <a:cs typeface="Verdana" charset="0"/>
              </a:rPr>
              <a:t> (714) 628–4865 or </a:t>
            </a:r>
            <a:r>
              <a:rPr lang="en-US" sz="1900" dirty="0">
                <a:latin typeface="Verdana" charset="0"/>
                <a:ea typeface="Verdana" charset="0"/>
              </a:rPr>
              <a:t>transfer_center@sccollege.edu​ </a:t>
            </a:r>
          </a:p>
        </p:txBody>
      </p:sp>
    </p:spTree>
    <p:extLst>
      <p:ext uri="{BB962C8B-B14F-4D97-AF65-F5344CB8AC3E}">
        <p14:creationId xmlns:p14="http://schemas.microsoft.com/office/powerpoint/2010/main" val="175307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758" y="1434838"/>
            <a:ext cx="866273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Electronic </a:t>
            </a:r>
            <a:r>
              <a:rPr lang="en-US" sz="2000" dirty="0">
                <a:latin typeface="Verdana" charset="0"/>
                <a:ea typeface="Verdana" charset="0"/>
              </a:rPr>
              <a:t>(online) </a:t>
            </a: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&amp; Paper </a:t>
            </a:r>
            <a:r>
              <a:rPr lang="en-US" sz="2000" dirty="0">
                <a:latin typeface="Verdana" charset="0"/>
                <a:ea typeface="Verdana" charset="0"/>
                <a:cs typeface="Verdana" charset="0"/>
              </a:rPr>
              <a:t>(A&amp;R, Counseling)</a:t>
            </a:r>
          </a:p>
          <a:p>
            <a:endParaRPr lang="en-US" sz="2000" dirty="0"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Submit to </a:t>
            </a:r>
            <a:r>
              <a:rPr lang="en-US" sz="3000" dirty="0">
                <a:latin typeface="Verdana" charset="0"/>
                <a:ea typeface="Verdana" charset="0"/>
                <a:cs typeface="Verdana" charset="0"/>
                <a:hlinkClick r:id="rId3"/>
              </a:rPr>
              <a:t>graduation@sccollege.edu</a:t>
            </a: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Deadlines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strike="sngStrike" dirty="0">
                <a:latin typeface="Verdana" charset="0"/>
                <a:ea typeface="Verdana" charset="0"/>
                <a:cs typeface="Verdana" charset="0"/>
              </a:rPr>
              <a:t>Fall 24 – </a:t>
            </a:r>
            <a:r>
              <a:rPr lang="en-US" sz="2500" strike="sngStrike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October 4</a:t>
            </a:r>
            <a:r>
              <a:rPr lang="en-US" sz="2500" strike="sngStrike" baseline="30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th</a:t>
            </a:r>
            <a:r>
              <a:rPr lang="en-US" sz="2500" strike="sngStrike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endParaRPr lang="en-US" sz="2500" strike="sngStrike" dirty="0">
              <a:latin typeface="Verdana" charset="0"/>
              <a:ea typeface="Verdana" charset="0"/>
              <a:cs typeface="Verdana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Verdana" charset="0"/>
                <a:ea typeface="Verdana" charset="0"/>
                <a:cs typeface="Verdana" charset="0"/>
              </a:rPr>
              <a:t>Spring 25 – </a:t>
            </a:r>
            <a:r>
              <a:rPr lang="en-US" sz="25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March 7</a:t>
            </a:r>
            <a:r>
              <a:rPr lang="en-US" sz="2500" baseline="30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th</a:t>
            </a:r>
            <a:r>
              <a:rPr lang="en-US" sz="25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Verdana" charset="0"/>
                <a:ea typeface="Verdana" charset="0"/>
                <a:cs typeface="Verdana" charset="0"/>
              </a:rPr>
              <a:t>Summer 25 – </a:t>
            </a:r>
            <a:r>
              <a:rPr lang="en-US" sz="25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June 24</a:t>
            </a:r>
            <a:r>
              <a:rPr lang="en-US" sz="2500" baseline="30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th</a:t>
            </a:r>
            <a:r>
              <a:rPr lang="en-US" sz="25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For more assistance, contact a counselor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D129B-5A20-475B-B184-53BD9B0BEBBE}"/>
              </a:ext>
            </a:extLst>
          </p:cNvPr>
          <p:cNvSpPr txBox="1"/>
          <p:nvPr/>
        </p:nvSpPr>
        <p:spPr>
          <a:xfrm>
            <a:off x="471340" y="395925"/>
            <a:ext cx="8210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Graduation Petition</a:t>
            </a:r>
          </a:p>
        </p:txBody>
      </p:sp>
    </p:spTree>
    <p:extLst>
      <p:ext uri="{BB962C8B-B14F-4D97-AF65-F5344CB8AC3E}">
        <p14:creationId xmlns:p14="http://schemas.microsoft.com/office/powerpoint/2010/main" val="33537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758" y="1434838"/>
            <a:ext cx="866273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Complete at least 30 units     </a:t>
            </a:r>
          </a:p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	–or –</a:t>
            </a:r>
          </a:p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   One semester before completing: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500" dirty="0">
                <a:latin typeface="Verdana" charset="0"/>
                <a:ea typeface="Verdana" charset="0"/>
                <a:cs typeface="Verdana" charset="0"/>
              </a:rPr>
              <a:t>Associate Degree (AA, AS, AS-T, AA-T)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500" dirty="0">
                <a:latin typeface="Verdana" charset="0"/>
                <a:ea typeface="Verdana" charset="0"/>
                <a:cs typeface="Verdana" charset="0"/>
              </a:rPr>
              <a:t>GE Certification (CSU GE / IGETC)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500" dirty="0">
                <a:latin typeface="Verdana" charset="0"/>
                <a:ea typeface="Verdana" charset="0"/>
                <a:cs typeface="Verdana" charset="0"/>
              </a:rPr>
              <a:t>Certificate of Achievement or Proficiency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Intend to participate in Commencement (</a:t>
            </a:r>
            <a:r>
              <a:rPr lang="en-US" sz="3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June 5</a:t>
            </a:r>
            <a:r>
              <a:rPr lang="en-US" sz="3000" baseline="30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th</a:t>
            </a:r>
            <a:r>
              <a:rPr lang="en-US" sz="3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, 2025</a:t>
            </a: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D129B-5A20-475B-B184-53BD9B0BEBBE}"/>
              </a:ext>
            </a:extLst>
          </p:cNvPr>
          <p:cNvSpPr txBox="1"/>
          <p:nvPr/>
        </p:nvSpPr>
        <p:spPr>
          <a:xfrm>
            <a:off x="471340" y="395925"/>
            <a:ext cx="8210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When should you submit?</a:t>
            </a:r>
          </a:p>
        </p:txBody>
      </p:sp>
    </p:spTree>
    <p:extLst>
      <p:ext uri="{BB962C8B-B14F-4D97-AF65-F5344CB8AC3E}">
        <p14:creationId xmlns:p14="http://schemas.microsoft.com/office/powerpoint/2010/main" val="136634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758" y="1434838"/>
            <a:ext cx="86627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Major requirements </a:t>
            </a:r>
            <a:r>
              <a:rPr lang="en-US" sz="2000" dirty="0">
                <a:latin typeface="Verdana" charset="0"/>
                <a:ea typeface="Verdana" charset="0"/>
                <a:cs typeface="Verdana" charset="0"/>
              </a:rPr>
              <a:t>(C or better)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General Education Pattern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SCC Local GE (Plan A or Plan D or Plan 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CSU GE (Plan 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IGETC (Plan C)</a:t>
            </a:r>
          </a:p>
          <a:p>
            <a:pPr lvl="1"/>
            <a:endParaRPr lang="en-US" sz="1000" dirty="0"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Cumulative GPA 2.0 or higher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12 unit residency @ SCC </a:t>
            </a:r>
          </a:p>
          <a:p>
            <a:pPr lvl="1"/>
            <a:r>
              <a:rPr lang="en-US" dirty="0">
                <a:latin typeface="Verdana" charset="0"/>
                <a:ea typeface="Verdana" charset="0"/>
                <a:cs typeface="Verdana" charset="0"/>
              </a:rPr>
              <a:t>(AA,AS – 6 units in major)</a:t>
            </a:r>
          </a:p>
          <a:p>
            <a:pPr lvl="1"/>
            <a:endParaRPr lang="en-US" sz="1000" dirty="0"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60 unit requirement </a:t>
            </a:r>
          </a:p>
          <a:p>
            <a:pPr lvl="1"/>
            <a:r>
              <a:rPr lang="en-US" dirty="0">
                <a:latin typeface="Verdana" charset="0"/>
                <a:ea typeface="Verdana" charset="0"/>
                <a:cs typeface="Verdana" charset="0"/>
              </a:rPr>
              <a:t>(AA/AS – degree applicable, AA-T/AS-T - CSU transferable)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D129B-5A20-475B-B184-53BD9B0BEBBE}"/>
              </a:ext>
            </a:extLst>
          </p:cNvPr>
          <p:cNvSpPr txBox="1"/>
          <p:nvPr/>
        </p:nvSpPr>
        <p:spPr>
          <a:xfrm>
            <a:off x="0" y="39592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Associate Degree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97647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758" y="1434838"/>
            <a:ext cx="866273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charset="0"/>
                <a:ea typeface="Verdana" charset="0"/>
              </a:rPr>
              <a:t>Inasmuch as past performance does not </a:t>
            </a:r>
          </a:p>
          <a:p>
            <a:pPr algn="ctr"/>
            <a:r>
              <a:rPr lang="en-US" dirty="0">
                <a:latin typeface="Verdana" charset="0"/>
                <a:ea typeface="Verdana" charset="0"/>
              </a:rPr>
              <a:t>always reflect accurately a student’s actual ability</a:t>
            </a:r>
            <a:endParaRPr lang="en-US" sz="3000" dirty="0"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</a:rPr>
              <a:t>…Without Course Repetition (RWO)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</a:rPr>
              <a:t>…With Course Repetition (TRR)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</a:rPr>
              <a:t>…With Course Repetition AB705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Verdana" charset="0"/>
              <a:ea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Verdana" charset="0"/>
              <a:ea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Verdana" charset="0"/>
              <a:ea typeface="Verdan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D129B-5A20-475B-B184-53BD9B0BEBBE}"/>
              </a:ext>
            </a:extLst>
          </p:cNvPr>
          <p:cNvSpPr txBox="1"/>
          <p:nvPr/>
        </p:nvSpPr>
        <p:spPr>
          <a:xfrm>
            <a:off x="0" y="39592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CAUTION – Academic Renewal</a:t>
            </a:r>
          </a:p>
        </p:txBody>
      </p:sp>
    </p:spTree>
    <p:extLst>
      <p:ext uri="{BB962C8B-B14F-4D97-AF65-F5344CB8AC3E}">
        <p14:creationId xmlns:p14="http://schemas.microsoft.com/office/powerpoint/2010/main" val="177332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D129B-5A20-475B-B184-53BD9B0BEBBE}"/>
              </a:ext>
            </a:extLst>
          </p:cNvPr>
          <p:cNvSpPr txBox="1"/>
          <p:nvPr/>
        </p:nvSpPr>
        <p:spPr>
          <a:xfrm>
            <a:off x="471340" y="395925"/>
            <a:ext cx="8210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Processing Timelines</a:t>
            </a:r>
          </a:p>
        </p:txBody>
      </p:sp>
      <p:pic>
        <p:nvPicPr>
          <p:cNvPr id="6" name="Picture 5" descr="A table with text and images&#10;&#10;Description automatically generated">
            <a:extLst>
              <a:ext uri="{FF2B5EF4-FFF2-40B4-BE49-F238E27FC236}">
                <a16:creationId xmlns:a16="http://schemas.microsoft.com/office/drawing/2014/main" id="{E0893B80-9C85-CF69-89AF-4630BF2C73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07" t="15483" r="4000" b="7666"/>
          <a:stretch/>
        </p:blipFill>
        <p:spPr>
          <a:xfrm>
            <a:off x="548983" y="1257699"/>
            <a:ext cx="8460815" cy="40732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74FBD7-14F0-9B61-BCF0-98A9E132062E}"/>
              </a:ext>
            </a:extLst>
          </p:cNvPr>
          <p:cNvSpPr/>
          <p:nvPr/>
        </p:nvSpPr>
        <p:spPr>
          <a:xfrm>
            <a:off x="692377" y="4178261"/>
            <a:ext cx="8137587" cy="609600"/>
          </a:xfrm>
          <a:prstGeom prst="rect">
            <a:avLst/>
          </a:prstGeom>
          <a:noFill/>
          <a:ln w="1333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4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D129B-5A20-475B-B184-53BD9B0BEBBE}"/>
              </a:ext>
            </a:extLst>
          </p:cNvPr>
          <p:cNvSpPr txBox="1"/>
          <p:nvPr/>
        </p:nvSpPr>
        <p:spPr>
          <a:xfrm>
            <a:off x="471340" y="395925"/>
            <a:ext cx="8210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Download and Save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EBFD1-5FA8-4E2B-92DB-E08C9135EF9E}"/>
              </a:ext>
            </a:extLst>
          </p:cNvPr>
          <p:cNvSpPr txBox="1"/>
          <p:nvPr/>
        </p:nvSpPr>
        <p:spPr>
          <a:xfrm>
            <a:off x="288758" y="1434838"/>
            <a:ext cx="86627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Graduation Website </a:t>
            </a:r>
            <a:r>
              <a:rPr lang="en-US" sz="1600" dirty="0">
                <a:latin typeface="Verdana" charset="0"/>
                <a:ea typeface="Verdana" charset="0"/>
                <a:cs typeface="Verdana" charset="0"/>
                <a:hlinkClick r:id="rId3"/>
              </a:rPr>
              <a:t>www.sccollege.edu/graduation</a:t>
            </a: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algn="ctr"/>
            <a:r>
              <a:rPr lang="en-US" sz="1500" dirty="0">
                <a:latin typeface="Verdana" charset="0"/>
                <a:ea typeface="Verdana" charset="0"/>
              </a:rPr>
              <a:t>Click on 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07A73-0629-4092-AA4C-18CB018ED8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62" b="14002"/>
          <a:stretch/>
        </p:blipFill>
        <p:spPr>
          <a:xfrm>
            <a:off x="4238624" y="2392404"/>
            <a:ext cx="4638675" cy="2958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E6B0A-9C20-8673-0C58-65890A478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94" y="2392404"/>
            <a:ext cx="3835629" cy="30968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715C0A-2138-46F8-7761-DE9A7A6A9578}"/>
              </a:ext>
            </a:extLst>
          </p:cNvPr>
          <p:cNvSpPr/>
          <p:nvPr/>
        </p:nvSpPr>
        <p:spPr>
          <a:xfrm>
            <a:off x="1625154" y="4053503"/>
            <a:ext cx="1463040" cy="49638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BFCC5655-03D7-6F03-7146-C880DE088B82}"/>
              </a:ext>
            </a:extLst>
          </p:cNvPr>
          <p:cNvSpPr/>
          <p:nvPr/>
        </p:nvSpPr>
        <p:spPr>
          <a:xfrm rot="13709369">
            <a:off x="3402310" y="3191737"/>
            <a:ext cx="174171" cy="101019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8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D129B-5A20-475B-B184-53BD9B0BEBBE}"/>
              </a:ext>
            </a:extLst>
          </p:cNvPr>
          <p:cNvSpPr txBox="1"/>
          <p:nvPr/>
        </p:nvSpPr>
        <p:spPr>
          <a:xfrm>
            <a:off x="471340" y="395925"/>
            <a:ext cx="8210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Completing the form: TOP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CEF65-BACD-C002-4FF7-A9FEB0AAA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90" y="1444130"/>
            <a:ext cx="8411820" cy="40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9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D129B-5A20-475B-B184-53BD9B0BEBBE}"/>
              </a:ext>
            </a:extLst>
          </p:cNvPr>
          <p:cNvSpPr txBox="1"/>
          <p:nvPr/>
        </p:nvSpPr>
        <p:spPr>
          <a:xfrm>
            <a:off x="471340" y="395925"/>
            <a:ext cx="8210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Completing the form: MIDDLE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EBFD1-5FA8-4E2B-92DB-E08C9135EF9E}"/>
              </a:ext>
            </a:extLst>
          </p:cNvPr>
          <p:cNvSpPr txBox="1"/>
          <p:nvPr/>
        </p:nvSpPr>
        <p:spPr>
          <a:xfrm>
            <a:off x="288758" y="1434838"/>
            <a:ext cx="8662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2024 – 2025 Catalog</a:t>
            </a:r>
          </a:p>
          <a:p>
            <a:pPr lvl="1"/>
            <a:r>
              <a:rPr lang="en-US" sz="2500" dirty="0">
                <a:latin typeface="Verdana" charset="0"/>
                <a:ea typeface="Verdana" charset="0"/>
                <a:cs typeface="Verdana" charset="0"/>
                <a:hlinkClick r:id="rId3"/>
              </a:rPr>
              <a:t>www.sccollege.edu/catalog</a:t>
            </a:r>
            <a:r>
              <a:rPr lang="en-US" sz="2500" dirty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Transcripts</a:t>
            </a:r>
          </a:p>
          <a:p>
            <a:pPr lvl="1"/>
            <a:r>
              <a:rPr lang="en-US" sz="2500" dirty="0">
                <a:latin typeface="Verdana" charset="0"/>
                <a:ea typeface="Verdana" charset="0"/>
                <a:cs typeface="Verdana" charset="0"/>
              </a:rPr>
              <a:t>Self-Service &gt; Academics &gt; Unofficial Transcript</a:t>
            </a:r>
          </a:p>
        </p:txBody>
      </p:sp>
    </p:spTree>
    <p:extLst>
      <p:ext uri="{BB962C8B-B14F-4D97-AF65-F5344CB8AC3E}">
        <p14:creationId xmlns:p14="http://schemas.microsoft.com/office/powerpoint/2010/main" val="689187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60BEF63CBE5A4DBD225460C80EC5C6" ma:contentTypeVersion="0" ma:contentTypeDescription="Create a new document." ma:contentTypeScope="" ma:versionID="32a1fbc3075e7ae3785f53357994935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CEFA8CDBF6D84E9519B3C3E1A60205" ma:contentTypeVersion="1" ma:contentTypeDescription="Create a new document." ma:contentTypeScope="" ma:versionID="00575067f7a7a4edca432f1793049c2d">
  <xsd:schema xmlns:xsd="http://www.w3.org/2001/XMLSchema" xmlns:xs="http://www.w3.org/2001/XMLSchema" xmlns:p="http://schemas.microsoft.com/office/2006/metadata/properties" xmlns:ns1="http://schemas.microsoft.com/sharepoint/v3" xmlns:ns2="dbdbe99f-a43d-4696-9116-92f95a1d11a1" targetNamespace="http://schemas.microsoft.com/office/2006/metadata/properties" ma:root="true" ma:fieldsID="c15d6c357b6fe4d8f9daa1993f62918e" ns1:_="" ns2:_="">
    <xsd:import namespace="http://schemas.microsoft.com/sharepoint/v3"/>
    <xsd:import namespace="dbdbe99f-a43d-4696-9116-92f95a1d11a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be99f-a43d-4696-9116-92f95a1d11a1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C1BFDF-12B9-4417-A2BF-40909EB6AA0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bdbe99f-a43d-4696-9116-92f95a1d11a1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C356CB-C040-42CB-8EA7-7301AFD6D63A}"/>
</file>

<file path=customXml/itemProps3.xml><?xml version="1.0" encoding="utf-8"?>
<ds:datastoreItem xmlns:ds="http://schemas.openxmlformats.org/officeDocument/2006/customXml" ds:itemID="{4288FFEB-4FFD-478F-8043-55E8DA12E9E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8603995-C98A-40BC-9D72-B2A9F3CFC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bdbe99f-a43d-4696-9116-92f95a1d1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</TotalTime>
  <Words>364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Garbis, Tiffany</cp:lastModifiedBy>
  <cp:revision>101</cp:revision>
  <cp:lastPrinted>2024-02-19T22:29:04Z</cp:lastPrinted>
  <dcterms:created xsi:type="dcterms:W3CDTF">2016-09-29T02:40:19Z</dcterms:created>
  <dcterms:modified xsi:type="dcterms:W3CDTF">2025-01-03T16:46:42Z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0x0101009C60BEF63CBE5A4DBD225460C80EC5C6</vt:lpwstr>
  </property>
  <property fmtid="{D5CDD505-2E9C-101B-9397-08002B2CF9AE}" pid="3" name="_dlc_DocIdItemGuid">
    <vt:lpwstr>50999e90-3ef4-4d2b-b1e4-775ced432ccc</vt:lpwstr>
  </property>
</Properties>
</file>